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embeddedFontLst>
    <p:embeddedFont>
      <p:font typeface="Ubuntu"/>
      <p:regular r:id="rId57"/>
      <p:bold r:id="rId58"/>
      <p:italic r:id="rId59"/>
      <p:boldItalic r:id="rId60"/>
    </p:embeddedFont>
    <p:embeddedFont>
      <p:font typeface="Raleway"/>
      <p:regular r:id="rId61"/>
      <p:bold r:id="rId62"/>
      <p:italic r:id="rId63"/>
      <p:boldItalic r:id="rId64"/>
    </p:embeddedFont>
    <p:embeddedFont>
      <p:font typeface="Noto Sans KR"/>
      <p:regular r:id="rId65"/>
      <p:bold r:id="rId66"/>
    </p:embeddedFont>
    <p:embeddedFont>
      <p:font typeface="Staatliches"/>
      <p:regular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Oswald"/>
      <p:regular r:id="rId72"/>
      <p:bold r:id="rId73"/>
    </p:embeddedFont>
    <p:embeddedFont>
      <p:font typeface="Roboto Mon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179">
          <p15:clr>
            <a:srgbClr val="747775"/>
          </p15:clr>
        </p15:guide>
        <p15:guide id="2" pos="238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김대인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4FF46A-77F9-4AEC-ACE1-9598D8369D60}">
  <a:tblStyle styleId="{494FF46A-77F9-4AEC-ACE1-9598D8369D6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79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Oswald-bold.fntdata"/><Relationship Id="rId72" Type="http://schemas.openxmlformats.org/officeDocument/2006/relationships/font" Target="fonts/Oswald-regular.fntdata"/><Relationship Id="rId31" Type="http://schemas.openxmlformats.org/officeDocument/2006/relationships/slide" Target="slides/slide24.xml"/><Relationship Id="rId75" Type="http://schemas.openxmlformats.org/officeDocument/2006/relationships/font" Target="fonts/RobotoMono-bold.fntdata"/><Relationship Id="rId30" Type="http://schemas.openxmlformats.org/officeDocument/2006/relationships/slide" Target="slides/slide23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6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5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aleway-bold.fntdata"/><Relationship Id="rId61" Type="http://schemas.openxmlformats.org/officeDocument/2006/relationships/font" Target="fonts/Raleway-regular.fntdata"/><Relationship Id="rId20" Type="http://schemas.openxmlformats.org/officeDocument/2006/relationships/slide" Target="slides/slide13.xml"/><Relationship Id="rId64" Type="http://schemas.openxmlformats.org/officeDocument/2006/relationships/font" Target="fonts/Raleway-boldItalic.fntdata"/><Relationship Id="rId63" Type="http://schemas.openxmlformats.org/officeDocument/2006/relationships/font" Target="fonts/Raleway-italic.fntdata"/><Relationship Id="rId22" Type="http://schemas.openxmlformats.org/officeDocument/2006/relationships/slide" Target="slides/slide15.xml"/><Relationship Id="rId66" Type="http://schemas.openxmlformats.org/officeDocument/2006/relationships/font" Target="fonts/NotoSansKR-bold.fntdata"/><Relationship Id="rId21" Type="http://schemas.openxmlformats.org/officeDocument/2006/relationships/slide" Target="slides/slide14.xml"/><Relationship Id="rId65" Type="http://schemas.openxmlformats.org/officeDocument/2006/relationships/font" Target="fonts/NotoSansKR-regular.fntdata"/><Relationship Id="rId24" Type="http://schemas.openxmlformats.org/officeDocument/2006/relationships/slide" Target="slides/slide17.xml"/><Relationship Id="rId68" Type="http://schemas.openxmlformats.org/officeDocument/2006/relationships/font" Target="fonts/Lato-regular.fntdata"/><Relationship Id="rId23" Type="http://schemas.openxmlformats.org/officeDocument/2006/relationships/slide" Target="slides/slide16.xml"/><Relationship Id="rId67" Type="http://schemas.openxmlformats.org/officeDocument/2006/relationships/font" Target="fonts/Staatliches-regular.fntdata"/><Relationship Id="rId60" Type="http://schemas.openxmlformats.org/officeDocument/2006/relationships/font" Target="fonts/Ubuntu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Ubuntu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Ubuntu-italic.fntdata"/><Relationship Id="rId14" Type="http://schemas.openxmlformats.org/officeDocument/2006/relationships/slide" Target="slides/slide7.xml"/><Relationship Id="rId58" Type="http://schemas.openxmlformats.org/officeDocument/2006/relationships/font" Target="fonts/Ubuntu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15T03:57:15.390">
    <p:pos x="6000" y="0"/>
    <p:text>이 부분도 조금은 표시하거나 나눠서 설명해주세요~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5-15T03:58:11.686">
    <p:pos x="6000" y="0"/>
    <p:text>빈 공간이 다소 커서 구도가 다소 불안정한 느낌이 들어요~ 중간으로 합쳐주거나 한쪽만 빈 공간이 너무 큰게 없게 해주세요~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5-15T03:16:55.680">
    <p:pos x="6000" y="0"/>
    <p:text>영상이 중복입니다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5-15T03:24:06.918">
    <p:pos x="6000" y="0"/>
    <p:text>이미지 먼저 보여주세요~</p:text>
  </p:cm>
  <p:cm authorId="0" idx="5" dt="2025-05-15T04:00:32.436">
    <p:pos x="6000" y="100"/>
    <p:text>여기서 먼저 
1. 무슨 문제를 봉착했는지 설명
2. 왜 일어났는지 설명
3. 해결 방법이 어떤걸 발견했는지?
4. 원인을 해결했더니 결과는 어땠는지?</p:text>
  </p:cm>
  <p:cm authorId="0" idx="6" dt="2025-05-15T03:59:02.659">
    <p:pos x="6000" y="100"/>
    <p:text>_Marked as resolved_</p:text>
  </p:cm>
  <p:cm authorId="0" idx="7" dt="2025-05-15T03:59:33.446">
    <p:pos x="6000" y="100"/>
    <p:text>_Re-opened_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05-15T04:00:47.060">
    <p:pos x="6000" y="0"/>
    <p:text>위 페이지의 문제와 합쳐줘요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05-15T03:26:23.173">
    <p:pos x="6000" y="0"/>
    <p:text>해당 문제 영상을 올리면 좋을듯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</a:t>
            </a:r>
            <a:r>
              <a:rPr lang="ko"/>
              <a:t>초안]</a:t>
            </a:r>
            <a:br>
              <a:rPr lang="ko"/>
            </a:br>
            <a:br>
              <a:rPr lang="ko"/>
            </a:br>
            <a:r>
              <a:rPr lang="ko">
                <a:solidFill>
                  <a:schemeClr val="dk1"/>
                </a:solidFill>
              </a:rPr>
              <a:t>안녕하세요, 저희는 D.U.S.T 팀입니다.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본 프로젝트는 ‘</a:t>
            </a:r>
            <a:r>
              <a:rPr b="1" lang="ko">
                <a:solidFill>
                  <a:schemeClr val="dk1"/>
                </a:solidFill>
              </a:rPr>
              <a:t>희토류 및 광물 자원 운송을 위한 IoT 기반 자율 운송관제 시스템</a:t>
            </a:r>
            <a:r>
              <a:rPr lang="ko">
                <a:solidFill>
                  <a:schemeClr val="dk1"/>
                </a:solidFill>
              </a:rPr>
              <a:t>’을 구현하는 것을 목표로 진행했습니다.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프로젝트 이름인 D.U.S.T는 </a:t>
            </a:r>
            <a:r>
              <a:rPr i="1" lang="ko">
                <a:solidFill>
                  <a:schemeClr val="dk1"/>
                </a:solidFill>
              </a:rPr>
              <a:t>Dynamic Unified Smart Transport</a:t>
            </a:r>
            <a:r>
              <a:rPr lang="ko">
                <a:solidFill>
                  <a:schemeClr val="dk1"/>
                </a:solidFill>
              </a:rPr>
              <a:t>의 약자로, </a:t>
            </a:r>
            <a:r>
              <a:rPr b="1" lang="ko">
                <a:solidFill>
                  <a:schemeClr val="dk1"/>
                </a:solidFill>
              </a:rPr>
              <a:t>통합적이고 유연한 자율 운송 시스템</a:t>
            </a:r>
            <a:r>
              <a:rPr lang="ko">
                <a:solidFill>
                  <a:schemeClr val="dk1"/>
                </a:solidFill>
              </a:rPr>
              <a:t>을 구현하는 것을 목적으로 한다는 점에서 프로젝트명으로 정하였습니다.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8e867b0d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8e867b0d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8e867b0d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8e867b0d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8e867b0d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8e867b0d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8aef3a8f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8aef3a8f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8e867b0d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8e867b0d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8e867b0d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8e867b0d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8e867b0d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8e867b0d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8e867b0d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8e867b0d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8e867b0d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8e867b0d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8e867b0d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8e867b0d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8aef3a8fc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8aef3a8fc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프로젝트의 전체 흐름은 다음과 같습니다: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프로젝트는 어떤식으로 기획했으며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전체 시스템의 모습을 살펴보고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실제로 구현된 기능들의 영상자료들을 보여드리고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마지막으로 프로젝트를 마무리하면서의 소감을 말씀드리고 Q&amp;A 를 진행하겠습니다.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8e867b0d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8e867b0d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8aef3a8f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8aef3a8f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8e867b0d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8e867b0d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8e867b0d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8e867b0d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8e867b0d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8e867b0d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8aef3a8f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8aef3a8f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8418a5ae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8418a5ae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8aef3a8f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8aef3a8f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8418a5ae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8418a5ae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8aef3a8f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8aef3a8f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332a0c13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332a0c13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프로젝트 기획에 대해 설명드리겠습니다.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8aef3a8f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8aef3a8f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8e867b0d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8e867b0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8aef3a8fc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8aef3a8f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58418a5ae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58418a5ae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8e867b0d1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8e867b0d1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네개의 탭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메인 모니터: 위치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배터리 바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8418a5ae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58418a5ae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제어 팝업창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8e867b0d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58e867b0d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데이터 베이스를 조회 할 수 있는 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미션 종합 조회 테이블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적재지 선택 + 미션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8e867b0d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8e867b0d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서버의 상태 / 시설물 상태 - 모든 이벤트 로그를 표현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필터링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8e867b0d1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8e867b0d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: 배터리 경고, 시설 자동 제한 시간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네트워크: 통신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DB: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58e867b0d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58e867b0d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332a0c13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332a0c13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-최근 산업 현장에서 </a:t>
            </a:r>
            <a:r>
              <a:rPr b="1" lang="ko">
                <a:solidFill>
                  <a:schemeClr val="dk1"/>
                </a:solidFill>
              </a:rPr>
              <a:t>자율화</a:t>
            </a:r>
            <a:r>
              <a:rPr lang="ko">
                <a:solidFill>
                  <a:schemeClr val="dk1"/>
                </a:solidFill>
              </a:rPr>
              <a:t>에 대한 수요가 높아진다.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-특히 </a:t>
            </a:r>
            <a:r>
              <a:rPr b="1" lang="ko">
                <a:solidFill>
                  <a:schemeClr val="dk1"/>
                </a:solidFill>
              </a:rPr>
              <a:t>광물 및 희토류 자원 운송</a:t>
            </a:r>
            <a:r>
              <a:rPr lang="ko">
                <a:solidFill>
                  <a:schemeClr val="dk1"/>
                </a:solidFill>
              </a:rPr>
              <a:t>은 </a:t>
            </a:r>
            <a:r>
              <a:rPr b="1" lang="ko">
                <a:solidFill>
                  <a:schemeClr val="dk1"/>
                </a:solidFill>
              </a:rPr>
              <a:t>위험 지역, 무인 지대</a:t>
            </a:r>
            <a:r>
              <a:rPr lang="ko">
                <a:solidFill>
                  <a:schemeClr val="dk1"/>
                </a:solidFill>
              </a:rPr>
              <a:t>와 같이 사람이 직접 접근하기 어려운 환경이 많다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-이러한 환경에 적합한 </a:t>
            </a:r>
            <a:r>
              <a:rPr b="1" lang="ko">
                <a:solidFill>
                  <a:schemeClr val="dk1"/>
                </a:solidFill>
              </a:rPr>
              <a:t>지능형 운송 시스템</a:t>
            </a:r>
            <a:r>
              <a:rPr lang="ko">
                <a:solidFill>
                  <a:schemeClr val="dk1"/>
                </a:solidFill>
              </a:rPr>
              <a:t>을 만들고자 본 프로젝트를 기획하게 되었습니다.</a:t>
            </a:r>
            <a:br>
              <a:rPr lang="ko"/>
            </a:br>
            <a:br>
              <a:rPr lang="ko"/>
            </a:br>
            <a:r>
              <a:rPr lang="ko"/>
              <a:t>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- 세상엔 인간이 하기에 너무도 위험천만한 일들이 많고, 그러한 작업들을 자동화하여 사람들이 안전하게 일을 진행할 수 있도록 보탬이 되는 것이 바로 로봇의 본 역할이지 않을까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그런 의미에서, 현실세상의 작업 환경을 작은 스케일로 시뮬레이션화 하여, 자동화 기술들이 실제 산업 환경에서 어떻게 적용될지 간접적으로 체험하기 위해 이번 주제를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희토류 광물을 운반하는 것은 그러한 산업중 하나의 예시로서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8418a5ae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8418a5a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라인 주행을 테스트하는 과정에서 </a:t>
            </a:r>
            <a:r>
              <a:rPr lang="ko"/>
              <a:t>문제가 통신간의 송수신’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JSON은 사람이 읽기 쉬운 형식</a:t>
            </a:r>
            <a:r>
              <a:rPr lang="ko">
                <a:solidFill>
                  <a:schemeClr val="dk1"/>
                </a:solidFill>
              </a:rPr>
              <a:t>이지만, 문자열 기반이므로 송수신 시 </a:t>
            </a:r>
            <a:r>
              <a:rPr b="1" lang="ko">
                <a:solidFill>
                  <a:schemeClr val="dk1"/>
                </a:solidFill>
              </a:rPr>
              <a:t>파싱 비용이 큼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특히 작은 MCU(예: ESP32)에서는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ArduinoJson</a:t>
            </a:r>
            <a:r>
              <a:rPr lang="ko">
                <a:solidFill>
                  <a:schemeClr val="dk1"/>
                </a:solidFill>
              </a:rPr>
              <a:t> 라이브러리로 JSON 파싱 시 </a:t>
            </a:r>
            <a:r>
              <a:rPr b="1" lang="ko">
                <a:solidFill>
                  <a:schemeClr val="dk1"/>
                </a:solidFill>
              </a:rPr>
              <a:t>RAM과 CPU 사용량이 많고</a:t>
            </a:r>
            <a:r>
              <a:rPr lang="ko">
                <a:solidFill>
                  <a:schemeClr val="dk1"/>
                </a:solidFill>
              </a:rPr>
              <a:t>, 속도 저하 발생.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JSON은 약 </a:t>
            </a:r>
            <a:r>
              <a:rPr b="1" lang="ko">
                <a:solidFill>
                  <a:schemeClr val="dk1"/>
                </a:solidFill>
              </a:rPr>
              <a:t>60~100 bytes</a:t>
            </a:r>
            <a:r>
              <a:rPr lang="ko">
                <a:solidFill>
                  <a:schemeClr val="dk1"/>
                </a:solidFill>
              </a:rPr>
              <a:t> 소모됨 (공백 포함 시 더 큼).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트럭은 WiFi 환경에서 여러 센서(RFID, 초음파, PID 주행 등)와 병렬로 동작하므로 </a:t>
            </a:r>
            <a:r>
              <a:rPr b="1" lang="ko">
                <a:solidFill>
                  <a:schemeClr val="dk1"/>
                </a:solidFill>
              </a:rPr>
              <a:t>메시지 처리 속도 및 메모리 여유가 중요</a:t>
            </a:r>
            <a:r>
              <a:rPr lang="ko">
                <a:solidFill>
                  <a:schemeClr val="dk1"/>
                </a:solidFill>
              </a:rPr>
              <a:t>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byte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3~5 bytes로 전송</a:t>
            </a:r>
            <a:r>
              <a:rPr lang="ko">
                <a:solidFill>
                  <a:schemeClr val="dk1"/>
                </a:solidFill>
              </a:rPr>
              <a:t> 가능 → 약 </a:t>
            </a:r>
            <a:r>
              <a:rPr b="1" lang="ko">
                <a:solidFill>
                  <a:schemeClr val="dk1"/>
                </a:solidFill>
              </a:rPr>
              <a:t>80% 이상 절감</a:t>
            </a:r>
            <a:r>
              <a:rPr lang="ko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속도향상 및 지연 감소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크기 절감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처리 로직 단순화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8aef3a8f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8aef3a8f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RFID RC522 인식으로 인한 라인 주행간섭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원인: RC522태그가 트럭 바닥에서 카드를 읽는 도중 루프구간 주행제어에도 간섭을 받아 라인을 이탈해버리는 문자가 발생함.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해결: rfid 카드 인식 도중에는 주행제어를 잠시 동안 끄고 단순히 직진을 할 수 있도록 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(그래도 완전히 rfid카드를 읽는 상태에서 계속 주행제어를 하는 것은 완벽하게 해결하지 못함)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8418a5ae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8418a5ae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8e867b0d1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8e867b0d1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8aef3a8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8aef3a8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위는 하나의 임무를 부여 받은 트럭이 하나의 사이클을 온전하게 수행하는 과정을 하나의 영상으로 담은 것입니다.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8aef3a8fc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8aef3a8fc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8e867b0d1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8e867b0d1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8418a5ae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8418a5ae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전체적인 개연성이 부족하다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모듈간 통신과 각각의 모듈 구동에만 집중한 나머지 시스템 설계에 대한 고찰을 충분히 거치지 않고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그로 인해 각각의 모듈은 계획대로 작동하나, 전체 시스템의 관점으로 볼때, 빈틈이 많고 개연성/논리성 부족한 영역이 여러가지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그 예시로, 다양한 예외처리 항목들이 실제 시스템에 충분히 반영되지 않았음.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시나리오 검토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전체 시나리오를 팀원들과 다같이 훑으면서 놓치고 있는 예외상황은 있는지, 혹은 전체 시스템의 흐름이 애초에 합당한지 등의 근본적인 요소는 크게 고려하지 않고 넘어가버렸다.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8aef3a8f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58aef3a8f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프로젝트 초기에 빠르게 진행하려다보니, </a:t>
            </a:r>
            <a:r>
              <a:rPr lang="ko"/>
              <a:t>모두의 발을 맞추는 과정과 시스템 설계 부분을 상당부분 놓쳤다.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</a:t>
            </a:r>
            <a:r>
              <a:rPr lang="ko"/>
              <a:t>더 많은 시간을 그 부분에 투자했더라면 더욱 더 빈틈없는 시스템이 구현되지 않았을까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- 이를 통해 각자의 기능을 다 했다고 해서 꼭 전체 시스템이 올바르게 돌아가는 것은 아니며 전체 설계에 대한 고민이 얼만큼 귀중한 프로세스인지 배우게 되었다.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- 이번 경험을 토대로 앞으로는 더욱 세밀한 설계 작업을 먼저 거치고 진행을 할 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8aef3a8f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58aef3a8f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8e867b0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8e867b0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[</a:t>
            </a:r>
            <a:r>
              <a:rPr lang="ko"/>
              <a:t>초안]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사용자 입장에서 가장 중요한 것은, </a:t>
            </a:r>
            <a:r>
              <a:rPr b="1" lang="ko">
                <a:solidFill>
                  <a:schemeClr val="dk1"/>
                </a:solidFill>
              </a:rPr>
              <a:t>트럭이 스스로 주행하고, 각 시설과 연동되며, 관제자는 이를 실시간으로 모니터링할 수 있어야 한다</a:t>
            </a:r>
            <a:r>
              <a:rPr lang="ko">
                <a:solidFill>
                  <a:schemeClr val="dk1"/>
                </a:solidFill>
              </a:rPr>
              <a:t>는 점입니다.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이를 바탕으로 다음과 같은 사용자 요구사항을 도출하였습니다: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예를 들어, 트럭이 </a:t>
            </a:r>
            <a:r>
              <a:rPr b="1" lang="ko">
                <a:solidFill>
                  <a:schemeClr val="dk1"/>
                </a:solidFill>
              </a:rPr>
              <a:t>RFID를 기반으로 위치를 인식</a:t>
            </a:r>
            <a:r>
              <a:rPr lang="ko">
                <a:solidFill>
                  <a:schemeClr val="dk1"/>
                </a:solidFill>
              </a:rPr>
              <a:t>하고, 중앙 서버의 명령에 따라 </a:t>
            </a:r>
            <a:r>
              <a:rPr b="1" lang="ko">
                <a:solidFill>
                  <a:schemeClr val="dk1"/>
                </a:solidFill>
              </a:rPr>
              <a:t>게이트나 적재 설비가 자동 제어</a:t>
            </a:r>
            <a:r>
              <a:rPr lang="ko">
                <a:solidFill>
                  <a:schemeClr val="dk1"/>
                </a:solidFill>
              </a:rPr>
              <a:t>되어야 하며, </a:t>
            </a:r>
            <a:r>
              <a:rPr b="1" lang="ko">
                <a:solidFill>
                  <a:schemeClr val="dk1"/>
                </a:solidFill>
              </a:rPr>
              <a:t>상태 이상</a:t>
            </a:r>
            <a:r>
              <a:rPr lang="ko">
                <a:solidFill>
                  <a:schemeClr val="dk1"/>
                </a:solidFill>
              </a:rPr>
              <a:t>이나 </a:t>
            </a:r>
            <a:r>
              <a:rPr b="1" lang="ko">
                <a:solidFill>
                  <a:schemeClr val="dk1"/>
                </a:solidFill>
              </a:rPr>
              <a:t>배터리 부족 시</a:t>
            </a:r>
            <a:r>
              <a:rPr lang="ko">
                <a:solidFill>
                  <a:schemeClr val="dk1"/>
                </a:solidFill>
              </a:rPr>
              <a:t> 즉시 보고가 이루어져야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가설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우리의 주 고객은 물건조달과 운반된 물품들을 자동적으로 프로세싱하는 시스템이 필요한 상대라는 가정하에 진행.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고객은 아래와같은 요구를 할것이라는 가정: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- 물건을 싣는 위치에서 목표 지점까지 알아서 운반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- 운반 미션이 주어지면 중앙 서버와 차량이 조율하여 상황에 알맞게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- 차량의 운반 작업이 진행되는 과정에서 거쳐가는 모든 기구와 시설들이 사람의 힘 없이 자동적으로 처리되는 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- 중앙에서 이 모든 요소들을 통제하고 모니터링할 수 있어야하는 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8e867b0d1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8e867b0d1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1ccce4e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1ccce4e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1a1c1f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1a1c1f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8e867b0d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8e867b0d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1C23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0" y="0"/>
            <a:ext cx="22818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1" name="Google Shape;7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1"/>
          <p:cNvSpPr txBox="1"/>
          <p:nvPr>
            <p:ph type="title"/>
          </p:nvPr>
        </p:nvSpPr>
        <p:spPr>
          <a:xfrm>
            <a:off x="333302" y="1312300"/>
            <a:ext cx="164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0" name="Google Shape;80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69138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FFE599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6" name="Google Shape;3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4" name="Google Shape;6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gif"/><Relationship Id="rId5" Type="http://schemas.openxmlformats.org/officeDocument/2006/relationships/image" Target="../media/image1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.xml"/><Relationship Id="rId4" Type="http://schemas.openxmlformats.org/officeDocument/2006/relationships/image" Target="../media/image9.gif"/><Relationship Id="rId5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3.xml"/><Relationship Id="rId4" Type="http://schemas.openxmlformats.org/officeDocument/2006/relationships/image" Target="../media/image8.gif"/><Relationship Id="rId5" Type="http://schemas.openxmlformats.org/officeDocument/2006/relationships/image" Target="../media/image1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gif"/><Relationship Id="rId4" Type="http://schemas.openxmlformats.org/officeDocument/2006/relationships/image" Target="../media/image1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gif"/><Relationship Id="rId4" Type="http://schemas.openxmlformats.org/officeDocument/2006/relationships/image" Target="../media/image2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4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5.xml"/><Relationship Id="rId4" Type="http://schemas.openxmlformats.org/officeDocument/2006/relationships/image" Target="../media/image1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rive.google.com/file/d/1G85qDyuUdnTJGjfpMndjH2arzndw3JOB/view" TargetMode="External"/><Relationship Id="rId4" Type="http://schemas.openxmlformats.org/officeDocument/2006/relationships/image" Target="../media/image2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/>
        </p:nvSpPr>
        <p:spPr>
          <a:xfrm>
            <a:off x="6667800" y="0"/>
            <a:ext cx="2476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oto Sans KR"/>
                <a:ea typeface="Noto Sans KR"/>
                <a:cs typeface="Noto Sans KR"/>
                <a:sym typeface="Noto Sans KR"/>
              </a:rPr>
              <a:t>김대인, 이건우, 이승훈, 장진혁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" name="Google Shape;92;p15" title="truck7.jpg"/>
          <p:cNvPicPr preferRelativeResize="0"/>
          <p:nvPr/>
        </p:nvPicPr>
        <p:blipFill rotWithShape="1">
          <a:blip r:embed="rId3">
            <a:alphaModFix/>
          </a:blip>
          <a:srcRect b="11356" l="0" r="9214" t="3063"/>
          <a:stretch/>
        </p:blipFill>
        <p:spPr>
          <a:xfrm>
            <a:off x="0" y="0"/>
            <a:ext cx="3637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3994525" y="1753525"/>
            <a:ext cx="48204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latin typeface="Noto Sans KR"/>
                <a:ea typeface="Noto Sans KR"/>
                <a:cs typeface="Noto Sans KR"/>
                <a:sym typeface="Noto Sans KR"/>
              </a:rPr>
              <a:t>스마트 운송 관제 시스템</a:t>
            </a:r>
            <a:endParaRPr b="1" sz="2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994525" y="2610375"/>
            <a:ext cx="4518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희토류 및 광물 자원 운송을 위한 자율 관제 시스템</a:t>
            </a:r>
            <a:endParaRPr sz="1500">
              <a:solidFill>
                <a:srgbClr val="292A2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7726425" y="4245900"/>
            <a:ext cx="1341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</a:t>
            </a:r>
            <a:endParaRPr b="1" sz="3300">
              <a:solidFill>
                <a:srgbClr val="292A2E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7342275" y="4726725"/>
            <a:ext cx="1804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292A2E"/>
                </a:solidFill>
                <a:latin typeface="Ubuntu"/>
                <a:ea typeface="Ubuntu"/>
                <a:cs typeface="Ubuntu"/>
                <a:sym typeface="Ubuntu"/>
              </a:rPr>
              <a:t>Dynamic Unified Smart Transport</a:t>
            </a:r>
            <a:endParaRPr sz="900"/>
          </a:p>
        </p:txBody>
      </p:sp>
      <p:sp>
        <p:nvSpPr>
          <p:cNvPr id="97" name="Google Shape;97;p15"/>
          <p:cNvSpPr txBox="1"/>
          <p:nvPr/>
        </p:nvSpPr>
        <p:spPr>
          <a:xfrm>
            <a:off x="7280475" y="4468950"/>
            <a:ext cx="567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2A2E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>
              <a:solidFill>
                <a:srgbClr val="292A2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적재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80600" y="1848275"/>
            <a:ext cx="2606400" cy="208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148600" y="2489941"/>
            <a:ext cx="1105500" cy="64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" name="Google Shape;235;p2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적재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5"/>
          <p:cNvSpPr/>
          <p:nvPr/>
        </p:nvSpPr>
        <p:spPr>
          <a:xfrm flipH="1">
            <a:off x="2674200" y="567175"/>
            <a:ext cx="4048200" cy="159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088350" y="970041"/>
            <a:ext cx="1105500" cy="64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6" name="Google Shape;266;p2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적재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6"/>
          <p:cNvSpPr/>
          <p:nvPr/>
        </p:nvSpPr>
        <p:spPr>
          <a:xfrm flipH="1">
            <a:off x="6709550" y="1841250"/>
            <a:ext cx="2343000" cy="19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7957075" y="2047166"/>
            <a:ext cx="1105500" cy="64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아키텍쳐</a:t>
            </a:r>
            <a:endParaRPr/>
          </a:p>
        </p:txBody>
      </p:sp>
      <p:pic>
        <p:nvPicPr>
          <p:cNvPr id="296" name="Google Shape;296;p27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/>
          <p:nvPr/>
        </p:nvSpPr>
        <p:spPr>
          <a:xfrm flipH="1">
            <a:off x="1207850" y="1102100"/>
            <a:ext cx="3234600" cy="209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아키텍쳐</a:t>
            </a:r>
            <a:endParaRPr/>
          </a:p>
        </p:txBody>
      </p:sp>
      <p:pic>
        <p:nvPicPr>
          <p:cNvPr id="303" name="Google Shape;303;p28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8"/>
          <p:cNvSpPr/>
          <p:nvPr/>
        </p:nvSpPr>
        <p:spPr>
          <a:xfrm flipH="1">
            <a:off x="4431100" y="1086875"/>
            <a:ext cx="3234600" cy="209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아키텍쳐</a:t>
            </a:r>
            <a:endParaRPr/>
          </a:p>
        </p:txBody>
      </p:sp>
      <p:pic>
        <p:nvPicPr>
          <p:cNvPr id="310" name="Google Shape;310;p29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/>
          <p:nvPr/>
        </p:nvSpPr>
        <p:spPr>
          <a:xfrm flipH="1">
            <a:off x="1223150" y="3205225"/>
            <a:ext cx="6381600" cy="17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아키텍쳐</a:t>
            </a:r>
            <a:endParaRPr/>
          </a:p>
        </p:txBody>
      </p:sp>
      <p:pic>
        <p:nvPicPr>
          <p:cNvPr id="317" name="Google Shape;317;p30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7825"/>
          <a:stretch/>
        </p:blipFill>
        <p:spPr>
          <a:xfrm>
            <a:off x="987425" y="1024725"/>
            <a:ext cx="3420350" cy="38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19" name="Google Shape;319;p30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아키텍쳐</a:t>
            </a:r>
            <a:endParaRPr/>
          </a:p>
        </p:txBody>
      </p:sp>
      <p:pic>
        <p:nvPicPr>
          <p:cNvPr id="325" name="Google Shape;325;p31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7825"/>
          <a:stretch/>
        </p:blipFill>
        <p:spPr>
          <a:xfrm>
            <a:off x="987425" y="1024725"/>
            <a:ext cx="3420350" cy="38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27" name="Google Shape;327;p31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924625" y="971375"/>
            <a:ext cx="3548400" cy="127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아키텍쳐</a:t>
            </a:r>
            <a:endParaRPr/>
          </a:p>
        </p:txBody>
      </p:sp>
      <p:pic>
        <p:nvPicPr>
          <p:cNvPr id="334" name="Google Shape;334;p32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7825"/>
          <a:stretch/>
        </p:blipFill>
        <p:spPr>
          <a:xfrm>
            <a:off x="987425" y="1024725"/>
            <a:ext cx="3420350" cy="38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36" name="Google Shape;336;p32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924625" y="2293625"/>
            <a:ext cx="3548400" cy="19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아키텍쳐</a:t>
            </a:r>
            <a:endParaRPr/>
          </a:p>
        </p:txBody>
      </p:sp>
      <p:pic>
        <p:nvPicPr>
          <p:cNvPr id="343" name="Google Shape;343;p33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7825"/>
          <a:stretch/>
        </p:blipFill>
        <p:spPr>
          <a:xfrm>
            <a:off x="987425" y="1024725"/>
            <a:ext cx="3420350" cy="38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45" name="Google Shape;345;p33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46" name="Google Shape;346;p33"/>
          <p:cNvSpPr/>
          <p:nvPr/>
        </p:nvSpPr>
        <p:spPr>
          <a:xfrm>
            <a:off x="924625" y="4305300"/>
            <a:ext cx="3548400" cy="66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33302" y="1312300"/>
            <a:ext cx="164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2958300" y="1312300"/>
            <a:ext cx="50484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1. D.U.S.T. </a:t>
            </a: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기획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2. 시스템 구성 및 아키텍처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3. 시스템 구현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4. 결론 및 고찰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5. Q&amp;A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52" name="Google Shape;3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/>
          <p:nvPr/>
        </p:nvSpPr>
        <p:spPr>
          <a:xfrm>
            <a:off x="2408600" y="876300"/>
            <a:ext cx="1371300" cy="36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65" name="Google Shape;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3878575" y="876300"/>
            <a:ext cx="1333500" cy="227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72" name="Google Shape;3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7"/>
          <p:cNvSpPr/>
          <p:nvPr/>
        </p:nvSpPr>
        <p:spPr>
          <a:xfrm>
            <a:off x="3878575" y="3139450"/>
            <a:ext cx="1333500" cy="196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8"/>
          <p:cNvSpPr/>
          <p:nvPr/>
        </p:nvSpPr>
        <p:spPr>
          <a:xfrm>
            <a:off x="5189225" y="876300"/>
            <a:ext cx="1386900" cy="426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 시스템 구현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Truck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5" y="913950"/>
            <a:ext cx="3460687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25" y="3016675"/>
            <a:ext cx="3460675" cy="1947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7" name="Google Shape;397;p41"/>
          <p:cNvGraphicFramePr/>
          <p:nvPr/>
        </p:nvGraphicFramePr>
        <p:xfrm>
          <a:off x="4099488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{494FF46A-77F9-4AEC-ACE1-9598D8369D60}</a:tableStyleId>
              </a:tblPr>
              <a:tblGrid>
                <a:gridCol w="1041025"/>
                <a:gridCol w="1192975"/>
                <a:gridCol w="2649425"/>
              </a:tblGrid>
              <a:tr h="904575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 주행 트럭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 주행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반자동 ​주행 (라인트레이싱)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주행 속도 조절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56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9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충돌 방지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전방 장애물 감지시 자동 정차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적하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​화물 자동 적하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5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파악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실시간 배터리(가상) 상태 감지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활동 상태 감지 (미션/이동/정지/대기)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파악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상태, 중앙서버 업데이트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8" name="Google Shape;398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자율 주행 트럭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Facilities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 </a:t>
            </a:r>
            <a:r>
              <a:rPr lang="ko"/>
              <a:t>게이트</a:t>
            </a:r>
            <a:r>
              <a:rPr lang="ko"/>
              <a:t> 시설 </a:t>
            </a:r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5" y="3016675"/>
            <a:ext cx="3460675" cy="194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25" y="912625"/>
            <a:ext cx="3460688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1" name="Google Shape;411;p43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{494FF46A-77F9-4AEC-ACE1-9598D8369D60}</a:tableStyleId>
              </a:tblPr>
              <a:tblGrid>
                <a:gridCol w="1041025"/>
                <a:gridCol w="1192975"/>
                <a:gridCol w="2649425"/>
              </a:tblGrid>
              <a:tr h="115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보안 게이트 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개폐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</a:t>
                      </a: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열림, 닫힘 자동화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개폐 상태 중앙서버 업데이트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 프로젝트 기획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 적재 시설 </a:t>
            </a:r>
            <a:endParaRPr/>
          </a:p>
        </p:txBody>
      </p:sp>
      <p:pic>
        <p:nvPicPr>
          <p:cNvPr id="417" name="Google Shape;4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50" y="3036725"/>
            <a:ext cx="3460672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25" y="912601"/>
            <a:ext cx="3460721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" name="Google Shape;419;p44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{494FF46A-77F9-4AEC-ACE1-9598D8369D60}</a:tableStyleId>
              </a:tblPr>
              <a:tblGrid>
                <a:gridCol w="1041025"/>
                <a:gridCol w="1641200"/>
                <a:gridCol w="2201200"/>
              </a:tblGrid>
              <a:tr h="2516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자원 적재 시설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자원 투하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개폐 제어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8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수동/자동 제어 변경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수동 제어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중앙서버 자동 명령 제어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투하 위치 선택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365도 방향 제어</a:t>
                      </a:r>
                      <a:endParaRPr b="1" sz="10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38" y="3006696"/>
            <a:ext cx="3460700" cy="19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 </a:t>
            </a:r>
            <a:r>
              <a:rPr lang="ko"/>
              <a:t>저장</a:t>
            </a:r>
            <a:r>
              <a:rPr lang="ko"/>
              <a:t> 시설 </a:t>
            </a:r>
            <a:endParaRPr/>
          </a:p>
        </p:txBody>
      </p:sp>
      <p:pic>
        <p:nvPicPr>
          <p:cNvPr id="426" name="Google Shape;4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50" y="912624"/>
            <a:ext cx="3460675" cy="1947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7" name="Google Shape;427;p45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{494FF46A-77F9-4AEC-ACE1-9598D8369D60}</a:tableStyleId>
              </a:tblPr>
              <a:tblGrid>
                <a:gridCol w="1041025"/>
                <a:gridCol w="1641225"/>
                <a:gridCol w="2201175"/>
              </a:tblGrid>
              <a:tr h="396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자원 저장 시설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컨베이어 벨트 제어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 서버 제어 (가동 , 정지)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적재량 감지기능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 실시간 감지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중앙서버 업데이트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선택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상태에 따른 경로 선택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경로변경 중 벨트 중지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가용 컨테이너 중앙서버 업데이트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</a:t>
            </a:r>
            <a:r>
              <a:rPr lang="ko"/>
              <a:t> 배터리 충전 </a:t>
            </a:r>
            <a:r>
              <a:rPr lang="ko"/>
              <a:t>시설</a:t>
            </a:r>
            <a:endParaRPr/>
          </a:p>
        </p:txBody>
      </p:sp>
      <p:graphicFrame>
        <p:nvGraphicFramePr>
          <p:cNvPr id="433" name="Google Shape;433;p46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{494FF46A-77F9-4AEC-ACE1-9598D8369D60}</a:tableStyleId>
              </a:tblPr>
              <a:tblGrid>
                <a:gridCol w="1041025"/>
                <a:gridCol w="1192975"/>
                <a:gridCol w="2649425"/>
              </a:tblGrid>
              <a:tr h="130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충전소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충전 기능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배터리 30% 미만시 충전시작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highlight>
                            <a:srgbClr val="FFFFF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상태 중앙서버 업데이트</a:t>
                      </a:r>
                      <a:endParaRPr b="1" sz="1100">
                        <a:solidFill>
                          <a:srgbClr val="292A2E"/>
                        </a:solidFill>
                        <a:highlight>
                          <a:srgbClr val="FFFFF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4" name="Google Shape;434;p46" title="screencast_from_2025-05-15_11-13-59_1_1_1_1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0" y="3007784"/>
            <a:ext cx="3460675" cy="1601738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5" name="Google Shape;435;p46" title="20250515_13025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25" y="854125"/>
            <a:ext cx="3557794" cy="200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GUI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Monitoring Tab</a:t>
            </a:r>
            <a:endParaRPr/>
          </a:p>
        </p:txBody>
      </p:sp>
      <p:pic>
        <p:nvPicPr>
          <p:cNvPr id="446" name="Google Shape;4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8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트럭의 현재 위치 및 상태, 시설물의 현재 상태 등을 실시간으로 파악할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Monitoring Tab</a:t>
            </a:r>
            <a:endParaRPr/>
          </a:p>
        </p:txBody>
      </p:sp>
      <p:pic>
        <p:nvPicPr>
          <p:cNvPr id="453" name="Google Shape;453;p49" title="hell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맵 상의 시설물을 클릭시 나타나는 팝업을 통해 시설물을 수동으로 제어할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Mission Management Tab</a:t>
            </a:r>
            <a:endParaRPr/>
          </a:p>
        </p:txBody>
      </p:sp>
      <p:pic>
        <p:nvPicPr>
          <p:cNvPr id="460" name="Google Shape;460;p50" title="screencast_from_2025-05-15_09-22-45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0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필터를 통해 데이터베이스에서 미션을 조회하고, 적재지를 선택하여 미션을 추가할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Event Log Tab</a:t>
            </a:r>
            <a:endParaRPr/>
          </a:p>
        </p:txBody>
      </p:sp>
      <p:pic>
        <p:nvPicPr>
          <p:cNvPr id="467" name="Google Shape;467;p51" title="screencast_from_2025-05-15_09-55-31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25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기록 또는 시설물 상태 변경 등 시스템의 모든 이벤트를 필터를 통해 조회할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Settings Tab</a:t>
            </a:r>
            <a:endParaRPr/>
          </a:p>
        </p:txBody>
      </p:sp>
      <p:pic>
        <p:nvPicPr>
          <p:cNvPr id="474" name="Google Shape;474;p52" title="screencast_from_2025-05-15_09-57-10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시스템의 설정을 변경하고 사용자 데이터를 관리할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기술적 문제 및 해결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추진 배경</a:t>
            </a:r>
            <a:endParaRPr/>
          </a:p>
        </p:txBody>
      </p:sp>
      <p:pic>
        <p:nvPicPr>
          <p:cNvPr id="114" name="Google Shape;114;p18" title="factory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73" y="1260000"/>
            <a:ext cx="2328652" cy="3505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8"/>
          <p:cNvSpPr txBox="1"/>
          <p:nvPr/>
        </p:nvSpPr>
        <p:spPr>
          <a:xfrm>
            <a:off x="3123100" y="1260000"/>
            <a:ext cx="5747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latin typeface="Noto Sans KR"/>
                <a:ea typeface="Noto Sans KR"/>
                <a:cs typeface="Noto Sans KR"/>
                <a:sym typeface="Noto Sans KR"/>
              </a:rPr>
              <a:t>현실의 문제</a:t>
            </a:r>
            <a:endParaRPr b="1" sz="17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latin typeface="Noto Sans KR"/>
                <a:ea typeface="Noto Sans KR"/>
                <a:cs typeface="Noto Sans KR"/>
                <a:sym typeface="Noto Sans KR"/>
              </a:rPr>
              <a:t>사람이 직접 수행하기엔 지나치게 위험한 작업 환경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latin typeface="Noto Sans KR"/>
                <a:ea typeface="Noto Sans KR"/>
                <a:cs typeface="Noto Sans KR"/>
                <a:sym typeface="Noto Sans KR"/>
              </a:rPr>
              <a:t>예: 고온/중량 자원 이송, 출입 제한 지역 운송 등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123100" y="2601075"/>
            <a:ext cx="5747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latin typeface="Noto Sans KR"/>
                <a:ea typeface="Noto Sans KR"/>
                <a:cs typeface="Noto Sans KR"/>
                <a:sym typeface="Noto Sans KR"/>
              </a:rPr>
              <a:t>기술적 대안의 필요성</a:t>
            </a:r>
            <a:endParaRPr b="1" sz="17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latin typeface="Noto Sans KR"/>
                <a:ea typeface="Noto Sans KR"/>
                <a:cs typeface="Noto Sans KR"/>
                <a:sym typeface="Noto Sans KR"/>
              </a:rPr>
              <a:t>운송, 출입, 적재, 창고 처리 등 전체를 자동화할 필요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latin typeface="Noto Sans KR"/>
                <a:ea typeface="Noto Sans KR"/>
                <a:cs typeface="Noto Sans KR"/>
                <a:sym typeface="Noto Sans KR"/>
              </a:rPr>
              <a:t>실시간 통신 + IoT + 자율주행 기반 관제가 해결책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182800" y="3942150"/>
            <a:ext cx="5628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“사람을 대신해 자원을 안전하게 옮기고 관리하는 자율 운송 시스템 개발"</a:t>
            </a:r>
            <a:endParaRPr b="1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4108400" y="4313525"/>
            <a:ext cx="2886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희토류 광물 운반은 하나의 예시일뿐</a:t>
            </a:r>
            <a:endParaRPr b="1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/>
          <p:nvPr/>
        </p:nvSpPr>
        <p:spPr>
          <a:xfrm>
            <a:off x="933275" y="1903425"/>
            <a:ext cx="2352600" cy="20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JSON 기반 TCP 프로토콜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ko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"sender": "TRUCK_01",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"receiver": "SERVER",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"cmd": "명령어",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"payload": {dict}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}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주행제어 간섭</a:t>
            </a: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470650" y="1189375"/>
            <a:ext cx="64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서버와의 메세지 송수신 문제 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8" name="Google Shape;488;p54"/>
          <p:cNvSpPr/>
          <p:nvPr/>
        </p:nvSpPr>
        <p:spPr>
          <a:xfrm>
            <a:off x="3802400" y="2564200"/>
            <a:ext cx="1302000" cy="43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 txBox="1"/>
          <p:nvPr/>
        </p:nvSpPr>
        <p:spPr>
          <a:xfrm>
            <a:off x="828625" y="4213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약 </a:t>
            </a:r>
            <a:r>
              <a:rPr b="1" lang="ko" sz="2000"/>
              <a:t>60~100 bytes</a:t>
            </a:r>
            <a:r>
              <a:rPr lang="ko" sz="2000"/>
              <a:t> 소모</a:t>
            </a:r>
            <a:endParaRPr sz="2000"/>
          </a:p>
        </p:txBody>
      </p:sp>
      <p:sp>
        <p:nvSpPr>
          <p:cNvPr id="490" name="Google Shape;490;p54"/>
          <p:cNvSpPr txBox="1"/>
          <p:nvPr/>
        </p:nvSpPr>
        <p:spPr>
          <a:xfrm>
            <a:off x="5315375" y="4213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3~5 bytes</a:t>
            </a:r>
            <a:r>
              <a:rPr lang="ko" sz="2000"/>
              <a:t>로 전송</a:t>
            </a:r>
            <a:r>
              <a:rPr lang="ko" sz="2000"/>
              <a:t> 가능</a:t>
            </a:r>
            <a:endParaRPr sz="2000"/>
          </a:p>
        </p:txBody>
      </p:sp>
      <p:sp>
        <p:nvSpPr>
          <p:cNvPr id="491" name="Google Shape;491;p54"/>
          <p:cNvSpPr/>
          <p:nvPr/>
        </p:nvSpPr>
        <p:spPr>
          <a:xfrm>
            <a:off x="5620925" y="1883975"/>
            <a:ext cx="2352600" cy="20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2A2E"/>
                </a:solidFill>
                <a:highlight>
                  <a:srgbClr val="EFEFEF"/>
                </a:highlight>
                <a:latin typeface="Noto Sans KR"/>
                <a:ea typeface="Noto Sans KR"/>
                <a:cs typeface="Noto Sans KR"/>
                <a:sym typeface="Noto Sans KR"/>
              </a:rPr>
              <a:t>Byte 기반 TCP 프로토콜</a:t>
            </a:r>
            <a:endParaRPr sz="1500">
              <a:solidFill>
                <a:srgbClr val="292A2E"/>
              </a:solidFill>
              <a:highlight>
                <a:srgbClr val="EFEFE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A2E"/>
              </a:solidFill>
              <a:highlight>
                <a:srgbClr val="EFEFE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A2E"/>
              </a:solidFill>
              <a:highlight>
                <a:srgbClr val="EFEFE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2A2E"/>
                </a:solidFill>
                <a:highlight>
                  <a:srgbClr val="EFEFEF"/>
                </a:highlight>
                <a:latin typeface="Noto Sans KR"/>
                <a:ea typeface="Noto Sans KR"/>
                <a:cs typeface="Noto Sans KR"/>
                <a:sym typeface="Noto Sans KR"/>
              </a:rPr>
              <a:t>[0x01][0x01][0xA1] ……</a:t>
            </a:r>
            <a:endParaRPr b="1">
              <a:highlight>
                <a:srgbClr val="EFEFE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주행제어 간섭</a:t>
            </a:r>
            <a:endParaRPr/>
          </a:p>
        </p:txBody>
      </p:sp>
      <p:cxnSp>
        <p:nvCxnSpPr>
          <p:cNvPr id="497" name="Google Shape;497;p55"/>
          <p:cNvCxnSpPr/>
          <p:nvPr/>
        </p:nvCxnSpPr>
        <p:spPr>
          <a:xfrm flipH="1" rot="10800000">
            <a:off x="5209091" y="2213546"/>
            <a:ext cx="2662200" cy="204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55"/>
          <p:cNvSpPr/>
          <p:nvPr/>
        </p:nvSpPr>
        <p:spPr>
          <a:xfrm rot="2415321">
            <a:off x="5339394" y="3792903"/>
            <a:ext cx="627188" cy="80520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55"/>
          <p:cNvSpPr/>
          <p:nvPr/>
        </p:nvSpPr>
        <p:spPr>
          <a:xfrm rot="2415321">
            <a:off x="5082128" y="3959975"/>
            <a:ext cx="182841" cy="30897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55"/>
          <p:cNvSpPr/>
          <p:nvPr/>
        </p:nvSpPr>
        <p:spPr>
          <a:xfrm rot="2415321">
            <a:off x="5700211" y="4483320"/>
            <a:ext cx="182841" cy="30897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55"/>
          <p:cNvSpPr/>
          <p:nvPr/>
        </p:nvSpPr>
        <p:spPr>
          <a:xfrm rot="2415321">
            <a:off x="5521651" y="4041062"/>
            <a:ext cx="262781" cy="308979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55"/>
          <p:cNvSpPr/>
          <p:nvPr/>
        </p:nvSpPr>
        <p:spPr>
          <a:xfrm rot="1585593">
            <a:off x="6139683" y="3160925"/>
            <a:ext cx="499494" cy="62187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Lato"/>
                <a:ea typeface="Lato"/>
                <a:cs typeface="Lato"/>
                <a:sym typeface="Lato"/>
              </a:rPr>
              <a:t>rfid</a:t>
            </a:r>
            <a:endParaRPr sz="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Lato"/>
                <a:ea typeface="Lato"/>
                <a:cs typeface="Lato"/>
                <a:sym typeface="Lato"/>
              </a:rPr>
              <a:t>card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55"/>
          <p:cNvSpPr/>
          <p:nvPr/>
        </p:nvSpPr>
        <p:spPr>
          <a:xfrm rot="703279">
            <a:off x="6370799" y="2171993"/>
            <a:ext cx="640602" cy="78749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55"/>
          <p:cNvSpPr/>
          <p:nvPr/>
        </p:nvSpPr>
        <p:spPr>
          <a:xfrm rot="703279">
            <a:off x="6138089" y="2567254"/>
            <a:ext cx="186752" cy="30218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55"/>
          <p:cNvSpPr/>
          <p:nvPr/>
        </p:nvSpPr>
        <p:spPr>
          <a:xfrm rot="703279">
            <a:off x="6948049" y="2735303"/>
            <a:ext cx="186752" cy="30218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55"/>
          <p:cNvSpPr/>
          <p:nvPr/>
        </p:nvSpPr>
        <p:spPr>
          <a:xfrm rot="703279">
            <a:off x="6556970" y="2414663"/>
            <a:ext cx="268401" cy="302182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7" name="Google Shape;507;p55"/>
          <p:cNvCxnSpPr/>
          <p:nvPr/>
        </p:nvCxnSpPr>
        <p:spPr>
          <a:xfrm flipH="1" rot="10800000">
            <a:off x="7166900" y="2079207"/>
            <a:ext cx="549000" cy="1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55"/>
          <p:cNvCxnSpPr/>
          <p:nvPr/>
        </p:nvCxnSpPr>
        <p:spPr>
          <a:xfrm flipH="1" rot="10800000">
            <a:off x="6763817" y="1613361"/>
            <a:ext cx="117600" cy="5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55"/>
          <p:cNvSpPr/>
          <p:nvPr/>
        </p:nvSpPr>
        <p:spPr>
          <a:xfrm>
            <a:off x="7066998" y="1788061"/>
            <a:ext cx="748800" cy="735600"/>
          </a:xfrm>
          <a:prstGeom prst="mathMultiply">
            <a:avLst>
              <a:gd fmla="val 7713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File:RFID-RC522.jpg - Wikimedia Commons" id="510" name="Google Shape;51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050" y="2079199"/>
            <a:ext cx="1647201" cy="242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5"/>
          <p:cNvSpPr txBox="1"/>
          <p:nvPr/>
        </p:nvSpPr>
        <p:spPr>
          <a:xfrm>
            <a:off x="547650" y="1201625"/>
            <a:ext cx="64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RFID-RC522 카드읽음 간섭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예상치 못한 메인보드 문제</a:t>
            </a:r>
            <a:endParaRPr/>
          </a:p>
        </p:txBody>
      </p:sp>
      <p:sp>
        <p:nvSpPr>
          <p:cNvPr id="517" name="Google Shape;517;p56"/>
          <p:cNvSpPr txBox="1"/>
          <p:nvPr/>
        </p:nvSpPr>
        <p:spPr>
          <a:xfrm>
            <a:off x="940300" y="1432600"/>
            <a:ext cx="61197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모터자체가 움직이지 않고 트럭이 명령어대로 움직이지 않았었음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보드에서 내장 LED에서의 메인보드 에러 신호가 있다는 것을 알아내어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보드를 간단한 LED점멸코드로 디버깅 해보면서 문제를 해결함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(전기적문제)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18" name="Google Shape;5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50" y="2733800"/>
            <a:ext cx="2030501" cy="203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주행 사이클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주행 사이클 </a:t>
            </a:r>
            <a:endParaRPr/>
          </a:p>
        </p:txBody>
      </p:sp>
      <p:pic>
        <p:nvPicPr>
          <p:cNvPr id="529" name="Google Shape;529;p58" title="시연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75" y="1022050"/>
            <a:ext cx="6460848" cy="3634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결론 및 고찰</a:t>
            </a: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 성과</a:t>
            </a:r>
            <a:endParaRPr/>
          </a:p>
        </p:txBody>
      </p:sp>
      <p:sp>
        <p:nvSpPr>
          <p:cNvPr id="540" name="Google Shape;540;p60"/>
          <p:cNvSpPr txBox="1"/>
          <p:nvPr/>
        </p:nvSpPr>
        <p:spPr>
          <a:xfrm>
            <a:off x="4298025" y="14239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실시간 TCP 기반 통신 설계 및 명령 프로토콜 구현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1" name="Google Shape;541;p60"/>
          <p:cNvSpPr txBox="1"/>
          <p:nvPr/>
        </p:nvSpPr>
        <p:spPr>
          <a:xfrm>
            <a:off x="4298025" y="25344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RFID 위치 인식 기반 자율 주행 설계 및 구현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2" name="Google Shape;542;p60"/>
          <p:cNvSpPr txBox="1"/>
          <p:nvPr/>
        </p:nvSpPr>
        <p:spPr>
          <a:xfrm>
            <a:off x="4298025" y="36449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GUI 기반 실제 시스템 설계 및 각 기능 구현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3" name="Google Shape;543;p60"/>
          <p:cNvSpPr txBox="1"/>
          <p:nvPr/>
        </p:nvSpPr>
        <p:spPr>
          <a:xfrm>
            <a:off x="4388425" y="17692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트럭-서버 간 명령 송수신을 TCP 메시지 형식으로 정의하고, 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byte 기반으로 안정성 확보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4" name="Google Shape;544;p60"/>
          <p:cNvSpPr txBox="1"/>
          <p:nvPr/>
        </p:nvSpPr>
        <p:spPr>
          <a:xfrm>
            <a:off x="4388350" y="284857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트럭이 각 지점(RFID 태그) 도달 여부를 정확히 인식하여, 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기술적 장애 발생시 디버깅을 통해 해결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5" name="Google Shape;545;p60"/>
          <p:cNvSpPr txBox="1"/>
          <p:nvPr/>
        </p:nvSpPr>
        <p:spPr>
          <a:xfrm>
            <a:off x="4388425" y="39664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실시간 모니터링, 미션 관리, 이벤트 기록 등 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현장 운영에 가까운 인터페이스 구성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6" name="Google Shape;546;p60"/>
          <p:cNvSpPr/>
          <p:nvPr/>
        </p:nvSpPr>
        <p:spPr>
          <a:xfrm>
            <a:off x="527625" y="1462425"/>
            <a:ext cx="3540600" cy="295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이미지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추후 개선점 /아쉬운점</a:t>
            </a:r>
            <a:endParaRPr sz="3000"/>
          </a:p>
        </p:txBody>
      </p:sp>
      <p:sp>
        <p:nvSpPr>
          <p:cNvPr id="552" name="Google Shape;552;p61"/>
          <p:cNvSpPr txBox="1"/>
          <p:nvPr/>
        </p:nvSpPr>
        <p:spPr>
          <a:xfrm>
            <a:off x="5005775" y="1689925"/>
            <a:ext cx="3465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전반적 시스템의 개연성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더욱 더 심층적인 분석을 통해 시스템 설계를 체계적으로 진행하는 것 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시나리오 검토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전체 시나리오를 검토하는 과정에 더욱 집중하여 예외상황들에 대한 대비를 철저하게 하는 것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53" name="Google Shape;5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00" y="1385875"/>
            <a:ext cx="4104750" cy="3078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프로젝트로 배운점</a:t>
            </a:r>
            <a:endParaRPr/>
          </a:p>
        </p:txBody>
      </p:sp>
      <p:sp>
        <p:nvSpPr>
          <p:cNvPr id="559" name="Google Shape;559;p62"/>
          <p:cNvSpPr txBox="1"/>
          <p:nvPr/>
        </p:nvSpPr>
        <p:spPr>
          <a:xfrm>
            <a:off x="2598450" y="1334350"/>
            <a:ext cx="394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설계에 대해 고민하는 시간은 너무도 소중하다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descr="Vintage style country highway in USA, travel adventure concept. (Provided by Getty Images)"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487" y="1849075"/>
            <a:ext cx="4523023" cy="2676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프로젝트 Q &amp;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 Requirements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0" y="3578850"/>
            <a:ext cx="914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트럭이 스스로 주행하고, 각 시설과 연동되며, </a:t>
            </a:r>
            <a:endParaRPr b="1" sz="19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관제자는 이를 실시간으로 모니터링할 수 있어야 한다.</a:t>
            </a:r>
            <a:endParaRPr b="1" sz="19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25" name="Google Shape;125;p19"/>
          <p:cNvGraphicFramePr/>
          <p:nvPr/>
        </p:nvGraphicFramePr>
        <p:xfrm>
          <a:off x="463425" y="126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{494FF46A-77F9-4AEC-ACE1-9598D8369D60}</a:tableStyleId>
              </a:tblPr>
              <a:tblGrid>
                <a:gridCol w="2020775"/>
                <a:gridCol w="618810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구분</a:t>
                      </a:r>
                      <a:endParaRPr b="1" sz="16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요약</a:t>
                      </a:r>
                      <a:endParaRPr b="1" sz="16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자율성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트럭이 스스로 주행하고, 경로를 따라 이동 가능해야 한다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연동성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시설과 자동 연동되어, 적재/출입/운반 가능해야 한다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관제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차량과 시설 상태를 실시간 모니터링할 수 있어야 한다.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Requirements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463413" y="126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{494FF46A-77F9-4AEC-ACE1-9598D8369D60}</a:tableStyleId>
              </a:tblPr>
              <a:tblGrid>
                <a:gridCol w="2020775"/>
                <a:gridCol w="618810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기능</a:t>
                      </a:r>
                      <a:endParaRPr b="1" sz="16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6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모니터링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차량의 미션 및 상태를 실시간으로 확인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작업 관리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트럭에게 작업을 부여하고 기록을 관리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 주행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사람이 개입하지 않고 주어진 경로로 이동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시설 자동 연동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게이트, 적재소, 컨베이어 벨트 등과 자동 제어 연동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상태보고 및 통신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차량에서 중앙서버로 실시간 상태 전송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도착 시 배터리 상태 확인 후 자동 충전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 시스템  구성 및 아키텍처 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</a:t>
            </a: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</a:t>
            </a: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적재</a:t>
            </a: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550" y="4066903"/>
            <a:ext cx="1105500" cy="64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" name="Google Shape;173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적재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350" y="4219003"/>
            <a:ext cx="1105500" cy="64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2964175" y="3751150"/>
            <a:ext cx="3535500" cy="134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